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50" r:id="rId2"/>
    <p:sldId id="454" r:id="rId3"/>
    <p:sldId id="457" r:id="rId4"/>
    <p:sldId id="451" r:id="rId5"/>
    <p:sldId id="455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0432FF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871" autoAdjust="0"/>
    <p:restoredTop sz="88344" autoAdjust="0"/>
  </p:normalViewPr>
  <p:slideViewPr>
    <p:cSldViewPr snapToGrid="0" snapToObjects="1">
      <p:cViewPr varScale="1">
        <p:scale>
          <a:sx n="147" d="100"/>
          <a:sy n="147" d="100"/>
        </p:scale>
        <p:origin x="260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276" d="100"/>
          <a:sy n="276" d="100"/>
        </p:scale>
        <p:origin x="1232" y="-29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7C78-A87B-9B4D-A9D1-7364E5DA120C}" type="datetime1">
              <a:rPr lang="en-US" smtClean="0"/>
              <a:t>3/3/21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5DE9D-0A37-8441-8B4F-F3BACD0F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79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tiff>
</file>

<file path=ppt/media/image3.gif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A2943-DE60-F34D-A49E-8FF3146C7A9A}" type="datetime1">
              <a:rPr lang="en-US" smtClean="0"/>
              <a:t>3/3/21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100B7-F0F0-BA4B-98D9-DC51A8C92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8734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today we are going to help you go through the team </a:t>
            </a:r>
            <a:r>
              <a:rPr lang="en-US"/>
              <a:t>forming process.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36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100B7-F0F0-BA4B-98D9-DC51A8C921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83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330" y="993458"/>
            <a:ext cx="7980533" cy="1362075"/>
          </a:xfrm>
        </p:spPr>
        <p:txBody>
          <a:bodyPr anchor="t"/>
          <a:lstStyle>
            <a:lvl1pPr algn="l">
              <a:defRPr lang="en-US" sz="4400" b="1" baseline="0" dirty="0">
                <a:latin typeface="San Serif"/>
                <a:cs typeface="San Serif"/>
              </a:defRPr>
            </a:lvl1pPr>
          </a:lstStyle>
          <a:p>
            <a:r>
              <a:rPr lang="en-US" dirty="0"/>
              <a:t>Click here to edit the master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330" y="2653031"/>
            <a:ext cx="7980533" cy="1500187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San serif"/>
                <a:cs typeface="San serif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7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68F7F9-70EC-BD49-8928-7CB170F9795A}" type="datetime1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9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48EBF9C-0147-DE49-BEBF-5601345D794C}" type="datetime1">
              <a:rPr lang="en-US" smtClean="0"/>
              <a:t>3/3/21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9111999-15EC-814B-B32F-0BBC9D8C0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7302"/>
            <a:ext cx="7886700" cy="964910"/>
          </a:xfrm>
        </p:spPr>
        <p:txBody>
          <a:bodyPr>
            <a:normAutofit/>
          </a:bodyPr>
          <a:lstStyle>
            <a:lvl1pPr>
              <a:defRPr sz="3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2823809-6443-6843-AD09-B59B7379B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4659339"/>
          </a:xfrm>
        </p:spPr>
        <p:txBody>
          <a:bodyPr/>
          <a:lstStyle>
            <a:lvl1pPr marL="228600" indent="-411480">
              <a:buFont typeface="Wingdings" pitchFamily="2" charset="2"/>
              <a:buChar char="q"/>
              <a:defRPr sz="2600" b="1"/>
            </a:lvl1pPr>
            <a:lvl2pPr indent="-377190">
              <a:defRPr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5" name="直線接點 7">
            <a:extLst>
              <a:ext uri="{FF2B5EF4-FFF2-40B4-BE49-F238E27FC236}">
                <a16:creationId xmlns:a16="http://schemas.microsoft.com/office/drawing/2014/main" id="{27172727-4FEE-2641-9E0E-1B9B287C1DE0}"/>
              </a:ext>
            </a:extLst>
          </p:cNvPr>
          <p:cNvCxnSpPr>
            <a:cxnSpLocks/>
          </p:cNvCxnSpPr>
          <p:nvPr userDrawn="1"/>
        </p:nvCxnSpPr>
        <p:spPr>
          <a:xfrm>
            <a:off x="628650" y="1077455"/>
            <a:ext cx="7886700" cy="0"/>
          </a:xfrm>
          <a:prstGeom prst="line">
            <a:avLst/>
          </a:prstGeom>
          <a:ln w="38100">
            <a:solidFill>
              <a:schemeClr val="accent5">
                <a:alpha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07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Sen sarif"/>
                <a:cs typeface="Sen sarif"/>
              </a:defRPr>
            </a:lvl1pPr>
            <a:lvl2pPr>
              <a:defRPr sz="2400">
                <a:latin typeface="Sen sarif"/>
                <a:cs typeface="Sen sarif"/>
              </a:defRPr>
            </a:lvl2pPr>
            <a:lvl3pPr>
              <a:defRPr sz="2000">
                <a:latin typeface="Sen sarif"/>
                <a:cs typeface="Sen sarif"/>
              </a:defRPr>
            </a:lvl3pPr>
            <a:lvl4pPr>
              <a:defRPr sz="1800">
                <a:latin typeface="Sen sarif"/>
                <a:cs typeface="Sen sarif"/>
              </a:defRPr>
            </a:lvl4pPr>
            <a:lvl5pPr>
              <a:defRPr sz="1800">
                <a:latin typeface="Sen sarif"/>
                <a:cs typeface="Sen sarif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220C52D-8C02-5E4D-9426-D1EE2725AF8B}" type="datetime1">
              <a:rPr lang="en-US" smtClean="0"/>
              <a:t>3/3/21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0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2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F953D56-53FA-064E-AAF8-1376460A6387}" type="datetime1">
              <a:rPr lang="en-US" smtClean="0"/>
              <a:t>3/3/21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master_bluesideba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cxnSp>
        <p:nvCxnSpPr>
          <p:cNvPr id="11" name="直線接點 7"/>
          <p:cNvCxnSpPr/>
          <p:nvPr userDrawn="1"/>
        </p:nvCxnSpPr>
        <p:spPr>
          <a:xfrm>
            <a:off x="457200" y="1178985"/>
            <a:ext cx="8229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7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01A23A-B960-2540-B8F5-FE58184F77E8}" type="datetime1">
              <a:rPr lang="en-US" smtClean="0"/>
              <a:t>3/3/21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99555" y="6356350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FA2E91B-46B4-4840-8C61-93A81CE7D388}" type="datetime1">
              <a:rPr lang="en-US" smtClean="0"/>
              <a:t>3/3/21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9555" y="6351498"/>
            <a:ext cx="2133600" cy="365125"/>
          </a:xfrm>
        </p:spPr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5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12308-29C4-F544-A0F1-FBC3C4067138}" type="datetime1">
              <a:rPr lang="en-US" smtClean="0"/>
              <a:t>3/3/21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35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6C1DF2-18E9-F140-80E5-AA07E724E416}" type="datetime1">
              <a:rPr lang="en-US" smtClean="0"/>
              <a:t>3/3/21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EDF656-61DC-9A42-8D01-12AB0AEA89CE}" type="datetime1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8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804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2400"/>
            <a:ext cx="8229600" cy="4703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9555" y="63746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4E77BC79-9480-1042-96E1-82B94DA081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4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San serif"/>
          <a:ea typeface="+mj-ea"/>
          <a:cs typeface="San serif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q"/>
        <a:defRPr sz="2800" kern="1200">
          <a:solidFill>
            <a:schemeClr val="tx1"/>
          </a:solidFill>
          <a:latin typeface="San serif"/>
          <a:ea typeface="+mn-ea"/>
          <a:cs typeface="San serif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q"/>
        <a:defRPr sz="2400" kern="1200">
          <a:solidFill>
            <a:schemeClr val="tx1"/>
          </a:solidFill>
          <a:latin typeface="San serif"/>
          <a:ea typeface="+mn-ea"/>
          <a:cs typeface="San serif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San serif"/>
          <a:ea typeface="+mn-ea"/>
          <a:cs typeface="San serif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San serif"/>
          <a:ea typeface="+mn-ea"/>
          <a:cs typeface="San serif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tah.zoom.us/j/24682144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JfWZkEyoXdVLtHkiwOqk24G7WVhLWMCP113cSe9fgsQ/edit#gid=54755220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tsung-wei-huang/cs3992/issue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C883-7AFF-244C-AF4A-5B8B8A2E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5" y="276517"/>
            <a:ext cx="5194600" cy="2221397"/>
          </a:xfrm>
        </p:spPr>
        <p:txBody>
          <a:bodyPr/>
          <a:lstStyle/>
          <a:p>
            <a:r>
              <a:rPr lang="en-US" sz="4800" dirty="0"/>
              <a:t>Lecture 11: Peer 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C9C05-F347-0C4F-946E-E4F1C7A0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95A4A3-FF99-754A-8985-6F0657A95CA5}"/>
              </a:ext>
            </a:extLst>
          </p:cNvPr>
          <p:cNvSpPr/>
          <p:nvPr/>
        </p:nvSpPr>
        <p:spPr>
          <a:xfrm>
            <a:off x="0" y="2909455"/>
            <a:ext cx="9144000" cy="186459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Dr. Tsung-Wei Huang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Department of Electrical and Computer Engineering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University of Utah, Salt Lake City, 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3622F-8CA1-A84F-81BC-C2A1FCAEA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788" b="11971"/>
          <a:stretch/>
        </p:blipFill>
        <p:spPr>
          <a:xfrm>
            <a:off x="-1" y="4788568"/>
            <a:ext cx="9144000" cy="2069432"/>
          </a:xfrm>
          <a:prstGeom prst="rect">
            <a:avLst/>
          </a:prstGeom>
        </p:spPr>
      </p:pic>
      <p:pic>
        <p:nvPicPr>
          <p:cNvPr id="3" name="Picture 2" descr="Peer Evaluation and Review">
            <a:extLst>
              <a:ext uri="{FF2B5EF4-FFF2-40B4-BE49-F238E27FC236}">
                <a16:creationId xmlns:a16="http://schemas.microsoft.com/office/drawing/2014/main" id="{F7994CA5-309A-3D49-9EB4-E6D2AFF5B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050" y="224545"/>
            <a:ext cx="2291392" cy="2325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3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A3DA95-A96D-344E-968F-BAD506BF4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1CDAEF-05BA-7B4F-A8FB-8355A574D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Peer-evaluation?</a:t>
            </a:r>
          </a:p>
        </p:txBody>
      </p:sp>
      <p:pic>
        <p:nvPicPr>
          <p:cNvPr id="5" name="Picture 2" descr="Peer Evaluation: A Guide to Giving and Processing Feedback Effectively -  BlogIn">
            <a:extLst>
              <a:ext uri="{FF2B5EF4-FFF2-40B4-BE49-F238E27FC236}">
                <a16:creationId xmlns:a16="http://schemas.microsoft.com/office/drawing/2014/main" id="{A1974D12-977D-5E41-AD8C-3BA4C329C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521" y="1994262"/>
            <a:ext cx="6686958" cy="4457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7A677FB-A182-B54E-8A22-D77AC2098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dirty="0"/>
              <a:t>Not to criticize your project but help refine it</a:t>
            </a:r>
          </a:p>
        </p:txBody>
      </p:sp>
    </p:spTree>
    <p:extLst>
      <p:ext uri="{BB962C8B-B14F-4D97-AF65-F5344CB8AC3E}">
        <p14:creationId xmlns:p14="http://schemas.microsoft.com/office/powerpoint/2010/main" val="618054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E468FD-95C2-B648-A3E7-C6A14678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1CEA85-68C2-4E45-ADCC-548E339E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I Care?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D22A77-8D32-2042-9E43-42AB09318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4"/>
            <a:ext cx="7886700" cy="5078672"/>
          </a:xfrm>
        </p:spPr>
        <p:txBody>
          <a:bodyPr>
            <a:normAutofit/>
          </a:bodyPr>
          <a:lstStyle/>
          <a:p>
            <a:r>
              <a:rPr lang="en-US" dirty="0"/>
              <a:t>Listen to what potential customers really want</a:t>
            </a:r>
          </a:p>
          <a:p>
            <a:pPr lvl="1"/>
            <a:r>
              <a:rPr lang="en-US" dirty="0"/>
              <a:t>Project execution is different from product profiting</a:t>
            </a:r>
          </a:p>
          <a:p>
            <a:pPr lvl="1"/>
            <a:r>
              <a:rPr lang="en-US" dirty="0"/>
              <a:t>Project success is different from product success</a:t>
            </a:r>
          </a:p>
          <a:p>
            <a:pPr lvl="2"/>
            <a:r>
              <a:rPr lang="en-US" dirty="0"/>
              <a:t>In Lab, you claim success if one out of 100 is viable</a:t>
            </a:r>
          </a:p>
          <a:p>
            <a:pPr lvl="2"/>
            <a:r>
              <a:rPr lang="en-US" dirty="0"/>
              <a:t>In market, you claim success if 99% yield is viable</a:t>
            </a:r>
          </a:p>
          <a:p>
            <a:r>
              <a:rPr lang="en-US" dirty="0"/>
              <a:t>But, how do I know?</a:t>
            </a:r>
          </a:p>
          <a:p>
            <a:pPr lvl="1"/>
            <a:r>
              <a:rPr lang="en-US" dirty="0"/>
              <a:t>The simplest way is to talk to potential customers</a:t>
            </a:r>
          </a:p>
          <a:p>
            <a:pPr lvl="2"/>
            <a:r>
              <a:rPr lang="en-US" dirty="0"/>
              <a:t>Will you buy it?</a:t>
            </a:r>
          </a:p>
          <a:p>
            <a:pPr lvl="2"/>
            <a:r>
              <a:rPr lang="en-US" dirty="0"/>
              <a:t>What kind of features you need before you buy it?</a:t>
            </a:r>
          </a:p>
          <a:p>
            <a:pPr lvl="2"/>
            <a:r>
              <a:rPr lang="en-US" dirty="0"/>
              <a:t>How much price you think is reasonable?</a:t>
            </a:r>
          </a:p>
          <a:p>
            <a:pPr lvl="1"/>
            <a:r>
              <a:rPr lang="en-US" dirty="0"/>
              <a:t>You won’t be able to do this by talking to others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284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A5142-67A8-104B-BF4B-A7D8BF872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57811-D278-3843-AFA3-FCFF621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 Your Peer’s Projects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96DE9-9799-264E-B734-06E0E3E81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943"/>
            <a:ext cx="7886700" cy="532257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have opened 10 breakout rooms</a:t>
            </a:r>
          </a:p>
          <a:p>
            <a:pPr lvl="1"/>
            <a:r>
              <a:rPr lang="en-US" dirty="0"/>
              <a:t>Zoom: </a:t>
            </a:r>
            <a:r>
              <a:rPr lang="en-US" dirty="0">
                <a:hlinkClick r:id="rId3"/>
              </a:rPr>
              <a:t>https://utah.zoom.us/j/2468214418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1-9 are assigned for teams from last week</a:t>
            </a:r>
          </a:p>
          <a:p>
            <a:pPr lvl="1"/>
            <a:r>
              <a:rPr lang="en-US" dirty="0"/>
              <a:t>Thesis track students are in room 10</a:t>
            </a:r>
          </a:p>
          <a:p>
            <a:pPr lvl="1"/>
            <a:r>
              <a:rPr lang="en-US" dirty="0"/>
              <a:t>Working sheet: </a:t>
            </a:r>
            <a:r>
              <a:rPr lang="en-US" dirty="0">
                <a:hlinkClick r:id="rId4"/>
              </a:rPr>
              <a:t>https://docs.google.com/spreadsheets/d/1JfWZkEyoXdVLtHkiwOqk24G7WVhLWMCP113cSe9fgsQ/edit#gid=547552200</a:t>
            </a:r>
            <a:r>
              <a:rPr lang="en-US" dirty="0"/>
              <a:t> </a:t>
            </a:r>
          </a:p>
          <a:p>
            <a:r>
              <a:rPr lang="en-US" dirty="0"/>
              <a:t>Each group work together to do the following:</a:t>
            </a:r>
          </a:p>
          <a:p>
            <a:pPr lvl="1"/>
            <a:r>
              <a:rPr lang="en-US" dirty="0"/>
              <a:t>Review all other project websites (including thesis track)</a:t>
            </a:r>
          </a:p>
          <a:p>
            <a:pPr lvl="1"/>
            <a:r>
              <a:rPr lang="en-US" dirty="0"/>
              <a:t>Comment on each of the other projects</a:t>
            </a:r>
          </a:p>
          <a:p>
            <a:pPr lvl="2"/>
            <a:r>
              <a:rPr lang="en-US" dirty="0"/>
              <a:t>What is the practical use of this project? </a:t>
            </a:r>
          </a:p>
          <a:p>
            <a:pPr lvl="2"/>
            <a:r>
              <a:rPr lang="en-US" dirty="0"/>
              <a:t>What are the challenges to implement this project?</a:t>
            </a:r>
          </a:p>
          <a:p>
            <a:pPr lvl="2"/>
            <a:r>
              <a:rPr lang="en-US" dirty="0"/>
              <a:t>What is the marketplace for this project?</a:t>
            </a:r>
          </a:p>
          <a:p>
            <a:pPr lvl="2"/>
            <a:r>
              <a:rPr lang="en-US" dirty="0"/>
              <a:t>Will we buy it?</a:t>
            </a:r>
          </a:p>
          <a:p>
            <a:pPr lvl="2"/>
            <a:r>
              <a:rPr lang="en-US" dirty="0"/>
              <a:t>What to improve the project from an outsider’s perspective</a:t>
            </a:r>
          </a:p>
          <a:p>
            <a:pPr lvl="1"/>
            <a:r>
              <a:rPr lang="en-US" dirty="0"/>
              <a:t>Post your comment as a reply to that project’s GitHub post</a:t>
            </a:r>
          </a:p>
        </p:txBody>
      </p:sp>
    </p:spTree>
    <p:extLst>
      <p:ext uri="{BB962C8B-B14F-4D97-AF65-F5344CB8AC3E}">
        <p14:creationId xmlns:p14="http://schemas.microsoft.com/office/powerpoint/2010/main" val="2402171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816A9A-12D6-9B46-9359-B1CA7C200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7BC79-9480-1042-96E1-82B94DA0811E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AC1AB5-DC60-AE4D-9800-BFC0075FA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Get You Off the Ground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5096CA-3DA0-9E42-8642-566BCB042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team spends 5 mins to update your issue page</a:t>
            </a:r>
          </a:p>
          <a:p>
            <a:pPr lvl="1"/>
            <a:r>
              <a:rPr lang="en-US" dirty="0">
                <a:hlinkClick r:id="rId2"/>
              </a:rPr>
              <a:t>https://github.com/tsung-wei-huang/cs3992/issues</a:t>
            </a:r>
            <a:endParaRPr lang="en-US" dirty="0"/>
          </a:p>
          <a:p>
            <a:pPr lvl="1"/>
            <a:r>
              <a:rPr lang="en-US" dirty="0"/>
              <a:t>Include your website in good place others can see</a:t>
            </a:r>
          </a:p>
          <a:p>
            <a:r>
              <a:rPr lang="en-US" dirty="0"/>
              <a:t>Each team spends the rest to review other projects</a:t>
            </a:r>
          </a:p>
          <a:p>
            <a:pPr lvl="1"/>
            <a:r>
              <a:rPr lang="en-US" dirty="0"/>
              <a:t>Write your comment as a reply to the issue post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C2D500-BF36-9649-B4A5-FB5993DA8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4982" y="3629607"/>
            <a:ext cx="4650377" cy="3081885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DA71D542-5440-E343-8515-FC558123BCB6}"/>
              </a:ext>
            </a:extLst>
          </p:cNvPr>
          <p:cNvSpPr/>
          <p:nvPr/>
        </p:nvSpPr>
        <p:spPr>
          <a:xfrm>
            <a:off x="301628" y="3846875"/>
            <a:ext cx="3477891" cy="2647347"/>
          </a:xfrm>
          <a:prstGeom prst="wedgeRoundRectCallout">
            <a:avLst>
              <a:gd name="adj1" fmla="val 26106"/>
              <a:gd name="adj2" fmla="val -55924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Each group needs to review all the other projects (incl. thesis track), except your own projects!!! You can run your review/comments by reading their project website.</a:t>
            </a:r>
          </a:p>
        </p:txBody>
      </p:sp>
    </p:spTree>
    <p:extLst>
      <p:ext uri="{BB962C8B-B14F-4D97-AF65-F5344CB8AC3E}">
        <p14:creationId xmlns:p14="http://schemas.microsoft.com/office/powerpoint/2010/main" val="3033844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5634</TotalTime>
  <Words>389</Words>
  <Application>Microsoft Macintosh PowerPoint</Application>
  <PresentationFormat>On-screen Show (4:3)</PresentationFormat>
  <Paragraphs>48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San Serif</vt:lpstr>
      <vt:lpstr>San Serif</vt:lpstr>
      <vt:lpstr>Sen sarif</vt:lpstr>
      <vt:lpstr>Arial</vt:lpstr>
      <vt:lpstr>Calibri</vt:lpstr>
      <vt:lpstr>Wingdings</vt:lpstr>
      <vt:lpstr>Office Theme</vt:lpstr>
      <vt:lpstr>Lecture 11: Peer Evaluation</vt:lpstr>
      <vt:lpstr>What is a Peer-evaluation?</vt:lpstr>
      <vt:lpstr>Why Should I Care?</vt:lpstr>
      <vt:lpstr>Evaluate Your Peer’s Projects</vt:lpstr>
      <vt:lpstr>To Get You Off the Ground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Introduction to Computer Design Problems</dc:title>
  <dc:creator>Huang, Tsung-Wei</dc:creator>
  <cp:lastModifiedBy>Tsung-Wei Huang</cp:lastModifiedBy>
  <cp:revision>714</cp:revision>
  <dcterms:created xsi:type="dcterms:W3CDTF">2020-01-09T06:22:26Z</dcterms:created>
  <dcterms:modified xsi:type="dcterms:W3CDTF">2021-03-03T18:34:23Z</dcterms:modified>
</cp:coreProperties>
</file>